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8.png" ContentType="image/png"/>
  <Override PartName="/ppt/media/hdphoto1.wdp" ContentType="image/vnd.ms-photo"/>
  <Override PartName="/ppt/media/image16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2.png" ContentType="image/png"/>
  <Override PartName="/ppt/media/image25.png" ContentType="image/png"/>
  <Override PartName="/ppt/media/image1.png" ContentType="image/png"/>
  <Override PartName="/ppt/media/image24.png" ContentType="image/png"/>
  <Override PartName="/ppt/slideLayouts/_rels/slideLayout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87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notesMaster" Target="notesMasters/notesMaster1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presProps" Target="presProps.xml"/>
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</a:t>
            </a:r>
            <a:r>
              <a:rPr b="0" lang="en-US" sz="4400" spc="-1" strike="noStrike">
                <a:latin typeface="Arial"/>
              </a:rPr>
              <a:t>k to </a:t>
            </a:r>
            <a:r>
              <a:rPr b="0" lang="en-US" sz="4400" spc="-1" strike="noStrike">
                <a:latin typeface="Arial"/>
              </a:rPr>
              <a:t>mo</a:t>
            </a:r>
            <a:r>
              <a:rPr b="0" lang="en-US" sz="4400" spc="-1" strike="noStrike">
                <a:latin typeface="Arial"/>
              </a:rPr>
              <a:t>ve </a:t>
            </a:r>
            <a:r>
              <a:rPr b="0" lang="en-US" sz="4400" spc="-1" strike="noStrike">
                <a:latin typeface="Arial"/>
              </a:rPr>
              <a:t>the </a:t>
            </a:r>
            <a:r>
              <a:rPr b="0" lang="en-US" sz="4400" spc="-1" strike="noStrike">
                <a:latin typeface="Arial"/>
              </a:rPr>
              <a:t>slid</a:t>
            </a:r>
            <a:r>
              <a:rPr b="0" lang="en-US" sz="4400" spc="-1" strike="noStrike">
                <a:latin typeface="Arial"/>
              </a:rPr>
              <a:t>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53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54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D07192FB-5246-4672-96DE-8A1F89AF3711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  <a:ln w="0">
            <a:noFill/>
          </a:ln>
        </p:spPr>
      </p:sp>
      <p:sp>
        <p:nvSpPr>
          <p:cNvPr id="4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409" name="CustomShape 3"/>
          <p:cNvSpPr/>
          <p:nvPr/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  <a:buNone/>
            </a:pPr>
            <a:fld id="{24FD3136-FD5E-402F-8B16-72AA1C918E68}" type="slidenum">
              <a:rPr b="0" lang="de-DE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Relationship Id="rId9" Type="http://schemas.openxmlformats.org/officeDocument/2006/relationships/slideLayout" Target="../slideLayouts/slideLayout4.xml"/><Relationship Id="rId10" Type="http://schemas.openxmlformats.org/officeDocument/2006/relationships/slideLayout" Target="../slideLayouts/slideLayout5.xml"/><Relationship Id="rId11" Type="http://schemas.openxmlformats.org/officeDocument/2006/relationships/slideLayout" Target="../slideLayouts/slideLayout6.xml"/><Relationship Id="rId12" Type="http://schemas.openxmlformats.org/officeDocument/2006/relationships/slideLayout" Target="../slideLayouts/slideLayout7.xml"/><Relationship Id="rId13" Type="http://schemas.openxmlformats.org/officeDocument/2006/relationships/slideLayout" Target="../slideLayouts/slideLayout8.xml"/><Relationship Id="rId14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9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4.xml"/><Relationship Id="rId15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6" descr=""/>
          <p:cNvPicPr/>
          <p:nvPr/>
        </p:nvPicPr>
        <p:blipFill>
          <a:blip r:embed="rId2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3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sp>
        <p:nvSpPr>
          <p:cNvPr id="2" name="CustomShape 1"/>
          <p:cNvSpPr/>
          <p:nvPr/>
        </p:nvSpPr>
        <p:spPr>
          <a:xfrm>
            <a:off x="10092240" y="6358320"/>
            <a:ext cx="1902240" cy="47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de-DE" sz="1070" spc="-1" strike="noStrike">
                <a:solidFill>
                  <a:srgbClr val="808080"/>
                </a:solidFill>
                <a:latin typeface="Avenir LT Std 55 Roman"/>
                <a:ea typeface="DejaVu Sans"/>
              </a:rPr>
              <a:t>– </a:t>
            </a:r>
            <a:r>
              <a:rPr b="0" lang="de-DE" sz="1070" spc="-1" strike="noStrike">
                <a:solidFill>
                  <a:srgbClr val="808080"/>
                </a:solidFill>
                <a:latin typeface="Avenir LT Std 55 Roman"/>
                <a:ea typeface="DejaVu Sans"/>
              </a:rPr>
              <a:t>Confidential –          </a:t>
            </a:r>
            <a:fld id="{47570B31-411E-4A24-B7FC-1E5379DA8D23}" type="slidenum">
              <a:rPr b="1" lang="de-DE" sz="1470" spc="-1" strike="noStrike">
                <a:solidFill>
                  <a:srgbClr val="000000"/>
                </a:solidFill>
                <a:latin typeface="Avenir LT Std 55 Roman"/>
                <a:ea typeface="DejaVu Sans"/>
              </a:rPr>
              <a:t>&lt;number&gt;</a:t>
            </a:fld>
            <a:endParaRPr b="0" lang="en-US" sz="1470" spc="-1" strike="noStrike">
              <a:latin typeface="Arial"/>
            </a:endParaRPr>
          </a:p>
        </p:txBody>
      </p:sp>
      <p:sp>
        <p:nvSpPr>
          <p:cNvPr id="3" name="CustomShape 2"/>
          <p:cNvSpPr/>
          <p:nvPr/>
        </p:nvSpPr>
        <p:spPr>
          <a:xfrm>
            <a:off x="838080" y="3388320"/>
            <a:ext cx="10512000" cy="155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3"/>
          <p:cNvSpPr/>
          <p:nvPr/>
        </p:nvSpPr>
        <p:spPr>
          <a:xfrm>
            <a:off x="1041480" y="3380040"/>
            <a:ext cx="10512000" cy="155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" name="Picture 4" descr=""/>
          <p:cNvPicPr/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amount="-50000" bright="-20000" contrast="-20000"/>
                    </a14:imgEffect>
                  </a14:imgLayer>
                </a14:imgProps>
              </a:ext>
            </a:extLst>
          </a:blip>
          <a:srcRect l="0" t="0" r="0" b="133"/>
          <a:stretch/>
        </p:blipFill>
        <p:spPr>
          <a:xfrm>
            <a:off x="0" y="0"/>
            <a:ext cx="12188520" cy="6845400"/>
          </a:xfrm>
          <a:prstGeom prst="rect">
            <a:avLst/>
          </a:prstGeom>
          <a:ln w="0">
            <a:noFill/>
          </a:ln>
        </p:spPr>
      </p:pic>
      <p:sp>
        <p:nvSpPr>
          <p:cNvPr id="6" name="CustomShape 4"/>
          <p:cNvSpPr/>
          <p:nvPr/>
        </p:nvSpPr>
        <p:spPr>
          <a:xfrm>
            <a:off x="1612440" y="1116000"/>
            <a:ext cx="8963280" cy="4613400"/>
          </a:xfrm>
          <a:prstGeom prst="rect">
            <a:avLst/>
          </a:prstGeom>
          <a:solidFill>
            <a:schemeClr val="bg2"/>
          </a:solidFill>
          <a:ln>
            <a:solidFill>
              <a:srgbClr val="3780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6" descr=""/>
          <p:cNvPicPr/>
          <p:nvPr/>
        </p:nvPicPr>
        <p:blipFill>
          <a:blip r:embed="rId2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3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10308240" y="6538320"/>
            <a:ext cx="1902240" cy="31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</a:pPr>
            <a:r>
              <a:rPr b="0" lang="de-DE" sz="1070" spc="-1" strike="noStrike">
                <a:solidFill>
                  <a:srgbClr val="808080"/>
                </a:solidFill>
                <a:latin typeface="Avenir LT Std 55 Roman"/>
                <a:ea typeface="DejaVu Sans"/>
              </a:rPr>
              <a:t> </a:t>
            </a:r>
            <a:fld id="{7AA5B9F8-CEFE-4036-967A-0505B12B0C1C}" type="slidenum">
              <a:rPr b="1" lang="de-DE" sz="1470" spc="-1" strike="noStrike">
                <a:solidFill>
                  <a:srgbClr val="000000"/>
                </a:solidFill>
                <a:latin typeface="Avenir LT Std 55 Roman"/>
                <a:ea typeface="DejaVu Sans"/>
              </a:rPr>
              <a:t>&lt;number&gt;</a:t>
            </a:fld>
            <a:endParaRPr b="0" lang="en-US" sz="1470" spc="-1" strike="noStrike">
              <a:latin typeface="Arial"/>
            </a:endParaRPr>
          </a:p>
        </p:txBody>
      </p:sp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</a:t>
            </a:r>
            <a:r>
              <a:rPr b="0" lang="en-US" sz="4400" spc="-1" strike="noStrike">
                <a:latin typeface="Arial"/>
              </a:rPr>
              <a:t>the title 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6" descr=""/>
          <p:cNvPicPr/>
          <p:nvPr/>
        </p:nvPicPr>
        <p:blipFill>
          <a:blip r:embed="rId2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pic>
        <p:nvPicPr>
          <p:cNvPr id="125" name="Picture 6" descr=""/>
          <p:cNvPicPr/>
          <p:nvPr/>
        </p:nvPicPr>
        <p:blipFill>
          <a:blip r:embed="rId3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sp>
        <p:nvSpPr>
          <p:cNvPr id="126" name="CustomShape 1"/>
          <p:cNvSpPr/>
          <p:nvPr/>
        </p:nvSpPr>
        <p:spPr>
          <a:xfrm>
            <a:off x="10308240" y="6538320"/>
            <a:ext cx="1902240" cy="31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</a:pPr>
            <a:r>
              <a:rPr b="0" lang="de-DE" sz="1070" spc="-1" strike="noStrike">
                <a:solidFill>
                  <a:srgbClr val="808080"/>
                </a:solidFill>
                <a:latin typeface="Avenir LT Std 55 Roman"/>
                <a:ea typeface="DejaVu Sans"/>
              </a:rPr>
              <a:t> </a:t>
            </a:r>
            <a:fld id="{CE8437D4-55D1-4275-978E-16F72DC0A563}" type="slidenum">
              <a:rPr b="1" lang="de-DE" sz="1470" spc="-1" strike="noStrike">
                <a:solidFill>
                  <a:srgbClr val="000000"/>
                </a:solidFill>
                <a:latin typeface="Avenir LT Std 55 Roman"/>
                <a:ea typeface="DejaVu Sans"/>
              </a:rPr>
              <a:t>&lt;number&gt;</a:t>
            </a:fld>
            <a:endParaRPr b="0" lang="en-US" sz="1470" spc="-1" strike="noStrike"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0" y="0"/>
            <a:ext cx="12188520" cy="5274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8" name="Picture 6" descr=""/>
          <p:cNvPicPr/>
          <p:nvPr/>
        </p:nvPicPr>
        <p:blipFill>
          <a:blip r:embed="rId4"/>
          <a:stretch/>
        </p:blipFill>
        <p:spPr>
          <a:xfrm>
            <a:off x="11023560" y="119520"/>
            <a:ext cx="866520" cy="263880"/>
          </a:xfrm>
          <a:prstGeom prst="rect">
            <a:avLst/>
          </a:prstGeom>
          <a:ln w="0">
            <a:noFill/>
          </a:ln>
        </p:spPr>
      </p:pic>
      <p:sp>
        <p:nvSpPr>
          <p:cNvPr id="129" name="Line 3"/>
          <p:cNvSpPr/>
          <p:nvPr/>
        </p:nvSpPr>
        <p:spPr>
          <a:xfrm>
            <a:off x="571320" y="1456920"/>
            <a:ext cx="11091240" cy="360"/>
          </a:xfrm>
          <a:prstGeom prst="line">
            <a:avLst/>
          </a:prstGeom>
          <a:ln w="126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CustomShape 4"/>
          <p:cNvSpPr/>
          <p:nvPr/>
        </p:nvSpPr>
        <p:spPr>
          <a:xfrm>
            <a:off x="1362960" y="812880"/>
            <a:ext cx="18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l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k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o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d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t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h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l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x</a:t>
            </a:r>
            <a:r>
              <a:rPr b="0" lang="en-US" sz="4400" spc="-1" strike="noStrike">
                <a:latin typeface="Arial"/>
              </a:rPr>
              <a:t>t </a:t>
            </a:r>
            <a:r>
              <a:rPr b="0" lang="en-US" sz="4400" spc="-1" strike="noStrike">
                <a:latin typeface="Arial"/>
              </a:rPr>
              <a:t>f</a:t>
            </a:r>
            <a:r>
              <a:rPr b="0" lang="en-US" sz="4400" spc="-1" strike="noStrike">
                <a:latin typeface="Arial"/>
              </a:rPr>
              <a:t>o</a:t>
            </a:r>
            <a:r>
              <a:rPr b="0" lang="en-US" sz="4400" spc="-1" strike="noStrike">
                <a:latin typeface="Arial"/>
              </a:rPr>
              <a:t>r</a:t>
            </a:r>
            <a:r>
              <a:rPr b="0" lang="en-US" sz="4400" spc="-1" strike="noStrike">
                <a:latin typeface="Arial"/>
              </a:rPr>
              <a:t>m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Picture 6" descr=""/>
          <p:cNvPicPr/>
          <p:nvPr/>
        </p:nvPicPr>
        <p:blipFill>
          <a:blip r:embed="rId2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pic>
        <p:nvPicPr>
          <p:cNvPr id="170" name="Picture 6" descr=""/>
          <p:cNvPicPr/>
          <p:nvPr/>
        </p:nvPicPr>
        <p:blipFill>
          <a:blip r:embed="rId3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sp>
        <p:nvSpPr>
          <p:cNvPr id="171" name="CustomShape 1"/>
          <p:cNvSpPr/>
          <p:nvPr/>
        </p:nvSpPr>
        <p:spPr>
          <a:xfrm>
            <a:off x="10308240" y="6538320"/>
            <a:ext cx="1902240" cy="31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</a:pPr>
            <a:r>
              <a:rPr b="0" lang="de-DE" sz="1070" spc="-1" strike="noStrike">
                <a:solidFill>
                  <a:srgbClr val="808080"/>
                </a:solidFill>
                <a:latin typeface="Avenir LT Std 55 Roman"/>
                <a:ea typeface="DejaVu Sans"/>
              </a:rPr>
              <a:t> </a:t>
            </a:r>
            <a:fld id="{8289E586-BFBC-4E18-9D15-C9E2BFFC4098}" type="slidenum">
              <a:rPr b="1" lang="de-DE" sz="1470" spc="-1" strike="noStrike">
                <a:solidFill>
                  <a:srgbClr val="000000"/>
                </a:solidFill>
                <a:latin typeface="Avenir LT Std 55 Roman"/>
                <a:ea typeface="DejaVu Sans"/>
              </a:rPr>
              <a:t>&lt;number&gt;</a:t>
            </a:fld>
            <a:endParaRPr b="0" lang="en-US" sz="1470" spc="-1" strike="noStrike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0" y="0"/>
            <a:ext cx="12188520" cy="5274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3" name="Picture 6" descr=""/>
          <p:cNvPicPr/>
          <p:nvPr/>
        </p:nvPicPr>
        <p:blipFill>
          <a:blip r:embed="rId4"/>
          <a:stretch/>
        </p:blipFill>
        <p:spPr>
          <a:xfrm>
            <a:off x="11023560" y="119520"/>
            <a:ext cx="866520" cy="263880"/>
          </a:xfrm>
          <a:prstGeom prst="rect">
            <a:avLst/>
          </a:prstGeom>
          <a:ln w="0">
            <a:noFill/>
          </a:ln>
        </p:spPr>
      </p:pic>
      <p:sp>
        <p:nvSpPr>
          <p:cNvPr id="174" name="Line 3"/>
          <p:cNvSpPr/>
          <p:nvPr/>
        </p:nvSpPr>
        <p:spPr>
          <a:xfrm>
            <a:off x="571320" y="1456920"/>
            <a:ext cx="11091240" cy="360"/>
          </a:xfrm>
          <a:prstGeom prst="line">
            <a:avLst/>
          </a:prstGeom>
          <a:ln w="126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CustomShape 4"/>
          <p:cNvSpPr/>
          <p:nvPr/>
        </p:nvSpPr>
        <p:spPr>
          <a:xfrm>
            <a:off x="1362960" y="812880"/>
            <a:ext cx="18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</a:t>
            </a:r>
            <a:r>
              <a:rPr b="0" lang="en-US" sz="4400" spc="-1" strike="noStrike">
                <a:latin typeface="Arial"/>
              </a:rPr>
              <a:t>the title 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Picture 6" descr=""/>
          <p:cNvPicPr/>
          <p:nvPr/>
        </p:nvPicPr>
        <p:blipFill>
          <a:blip r:embed="rId2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pic>
        <p:nvPicPr>
          <p:cNvPr id="215" name="Picture 6" descr=""/>
          <p:cNvPicPr/>
          <p:nvPr/>
        </p:nvPicPr>
        <p:blipFill>
          <a:blip r:embed="rId3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sp>
        <p:nvSpPr>
          <p:cNvPr id="216" name="CustomShape 1"/>
          <p:cNvSpPr/>
          <p:nvPr/>
        </p:nvSpPr>
        <p:spPr>
          <a:xfrm>
            <a:off x="10308240" y="6538320"/>
            <a:ext cx="1902240" cy="31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</a:pPr>
            <a:r>
              <a:rPr b="0" lang="de-DE" sz="1070" spc="-1" strike="noStrike">
                <a:solidFill>
                  <a:srgbClr val="808080"/>
                </a:solidFill>
                <a:latin typeface="Avenir LT Std 55 Roman"/>
                <a:ea typeface="DejaVu Sans"/>
              </a:rPr>
              <a:t> </a:t>
            </a:r>
            <a:fld id="{B8843B4F-93B6-4465-9828-8E487211BC56}" type="slidenum">
              <a:rPr b="1" lang="de-DE" sz="1470" spc="-1" strike="noStrike">
                <a:solidFill>
                  <a:srgbClr val="000000"/>
                </a:solidFill>
                <a:latin typeface="Avenir LT Std 55 Roman"/>
                <a:ea typeface="DejaVu Sans"/>
              </a:rPr>
              <a:t>&lt;number&gt;</a:t>
            </a:fld>
            <a:endParaRPr b="0" lang="en-US" sz="147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0" y="0"/>
            <a:ext cx="12188520" cy="5274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18" name="Picture 6" descr=""/>
          <p:cNvPicPr/>
          <p:nvPr/>
        </p:nvPicPr>
        <p:blipFill>
          <a:blip r:embed="rId4"/>
          <a:stretch/>
        </p:blipFill>
        <p:spPr>
          <a:xfrm>
            <a:off x="11023560" y="119520"/>
            <a:ext cx="866520" cy="263880"/>
          </a:xfrm>
          <a:prstGeom prst="rect">
            <a:avLst/>
          </a:prstGeom>
          <a:ln w="0">
            <a:noFill/>
          </a:ln>
        </p:spPr>
      </p:pic>
      <p:sp>
        <p:nvSpPr>
          <p:cNvPr id="219" name="Line 3"/>
          <p:cNvSpPr/>
          <p:nvPr/>
        </p:nvSpPr>
        <p:spPr>
          <a:xfrm>
            <a:off x="571320" y="1456920"/>
            <a:ext cx="11091240" cy="360"/>
          </a:xfrm>
          <a:prstGeom prst="line">
            <a:avLst/>
          </a:prstGeom>
          <a:ln w="126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CustomShape 4"/>
          <p:cNvSpPr/>
          <p:nvPr/>
        </p:nvSpPr>
        <p:spPr>
          <a:xfrm>
            <a:off x="1362960" y="812880"/>
            <a:ext cx="18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Picture 6" descr=""/>
          <p:cNvPicPr/>
          <p:nvPr/>
        </p:nvPicPr>
        <p:blipFill>
          <a:blip r:embed="rId2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pic>
        <p:nvPicPr>
          <p:cNvPr id="260" name="Picture 6" descr=""/>
          <p:cNvPicPr/>
          <p:nvPr/>
        </p:nvPicPr>
        <p:blipFill>
          <a:blip r:embed="rId3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sp>
        <p:nvSpPr>
          <p:cNvPr id="261" name="CustomShape 1"/>
          <p:cNvSpPr/>
          <p:nvPr/>
        </p:nvSpPr>
        <p:spPr>
          <a:xfrm>
            <a:off x="10308240" y="6538320"/>
            <a:ext cx="1902240" cy="31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</a:pPr>
            <a:r>
              <a:rPr b="0" lang="de-DE" sz="1070" spc="-1" strike="noStrike">
                <a:solidFill>
                  <a:srgbClr val="808080"/>
                </a:solidFill>
                <a:latin typeface="Avenir LT Std 55 Roman"/>
                <a:ea typeface="DejaVu Sans"/>
              </a:rPr>
              <a:t> </a:t>
            </a:r>
            <a:fld id="{3156E9C4-4B42-4559-9C08-E83762A9D6DC}" type="slidenum">
              <a:rPr b="1" lang="de-DE" sz="1470" spc="-1" strike="noStrike">
                <a:solidFill>
                  <a:srgbClr val="000000"/>
                </a:solidFill>
                <a:latin typeface="Avenir LT Std 55 Roman"/>
                <a:ea typeface="DejaVu Sans"/>
              </a:rPr>
              <a:t>&lt;number&gt;</a:t>
            </a:fld>
            <a:endParaRPr b="0" lang="en-US" sz="1470" spc="-1" strike="noStrike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0" y="0"/>
            <a:ext cx="12188520" cy="5274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63" name="Picture 6" descr=""/>
          <p:cNvPicPr/>
          <p:nvPr/>
        </p:nvPicPr>
        <p:blipFill>
          <a:blip r:embed="rId4"/>
          <a:stretch/>
        </p:blipFill>
        <p:spPr>
          <a:xfrm>
            <a:off x="11023560" y="119520"/>
            <a:ext cx="866520" cy="263880"/>
          </a:xfrm>
          <a:prstGeom prst="rect">
            <a:avLst/>
          </a:prstGeom>
          <a:ln w="0">
            <a:noFill/>
          </a:ln>
        </p:spPr>
      </p:pic>
      <p:sp>
        <p:nvSpPr>
          <p:cNvPr id="264" name="Line 3"/>
          <p:cNvSpPr/>
          <p:nvPr/>
        </p:nvSpPr>
        <p:spPr>
          <a:xfrm>
            <a:off x="571320" y="1456920"/>
            <a:ext cx="11091240" cy="360"/>
          </a:xfrm>
          <a:prstGeom prst="line">
            <a:avLst/>
          </a:prstGeom>
          <a:ln w="126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5" name="CustomShape 4"/>
          <p:cNvSpPr/>
          <p:nvPr/>
        </p:nvSpPr>
        <p:spPr>
          <a:xfrm>
            <a:off x="1362960" y="812880"/>
            <a:ext cx="18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Picture 6" descr=""/>
          <p:cNvPicPr/>
          <p:nvPr/>
        </p:nvPicPr>
        <p:blipFill>
          <a:blip r:embed="rId2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pic>
        <p:nvPicPr>
          <p:cNvPr id="305" name="Picture 6" descr=""/>
          <p:cNvPicPr/>
          <p:nvPr/>
        </p:nvPicPr>
        <p:blipFill>
          <a:blip r:embed="rId3"/>
          <a:stretch/>
        </p:blipFill>
        <p:spPr>
          <a:xfrm>
            <a:off x="10485000" y="147240"/>
            <a:ext cx="1413720" cy="432360"/>
          </a:xfrm>
          <a:prstGeom prst="rect">
            <a:avLst/>
          </a:prstGeom>
          <a:ln w="0">
            <a:noFill/>
          </a:ln>
        </p:spPr>
      </p:pic>
      <p:sp>
        <p:nvSpPr>
          <p:cNvPr id="306" name="CustomShape 1"/>
          <p:cNvSpPr/>
          <p:nvPr/>
        </p:nvSpPr>
        <p:spPr>
          <a:xfrm>
            <a:off x="10308240" y="6538320"/>
            <a:ext cx="1902240" cy="31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</a:pPr>
            <a:r>
              <a:rPr b="0" lang="de-DE" sz="1070" spc="-1" strike="noStrike">
                <a:solidFill>
                  <a:srgbClr val="808080"/>
                </a:solidFill>
                <a:latin typeface="Avenir LT Std 55 Roman"/>
                <a:ea typeface="DejaVu Sans"/>
              </a:rPr>
              <a:t> </a:t>
            </a:r>
            <a:fld id="{DD0803AE-0E7B-4315-AF13-F4B7289F3B7B}" type="slidenum">
              <a:rPr b="1" lang="de-DE" sz="1470" spc="-1" strike="noStrike">
                <a:solidFill>
                  <a:srgbClr val="000000"/>
                </a:solidFill>
                <a:latin typeface="Avenir LT Std 55 Roman"/>
                <a:ea typeface="DejaVu Sans"/>
              </a:rPr>
              <a:t>&lt;number&gt;</a:t>
            </a:fld>
            <a:endParaRPr b="0" lang="en-US" sz="1470" spc="-1" strike="noStrike">
              <a:latin typeface="Arial"/>
            </a:endParaRPr>
          </a:p>
        </p:txBody>
      </p:sp>
      <p:sp>
        <p:nvSpPr>
          <p:cNvPr id="307" name="CustomShape 2"/>
          <p:cNvSpPr/>
          <p:nvPr/>
        </p:nvSpPr>
        <p:spPr>
          <a:xfrm>
            <a:off x="0" y="0"/>
            <a:ext cx="12188520" cy="5274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08" name="Picture 6" descr=""/>
          <p:cNvPicPr/>
          <p:nvPr/>
        </p:nvPicPr>
        <p:blipFill>
          <a:blip r:embed="rId4"/>
          <a:stretch/>
        </p:blipFill>
        <p:spPr>
          <a:xfrm>
            <a:off x="11023560" y="119520"/>
            <a:ext cx="866520" cy="263880"/>
          </a:xfrm>
          <a:prstGeom prst="rect">
            <a:avLst/>
          </a:prstGeom>
          <a:ln w="0">
            <a:noFill/>
          </a:ln>
        </p:spPr>
      </p:pic>
      <p:sp>
        <p:nvSpPr>
          <p:cNvPr id="309" name="Line 3"/>
          <p:cNvSpPr/>
          <p:nvPr/>
        </p:nvSpPr>
        <p:spPr>
          <a:xfrm>
            <a:off x="571320" y="1456920"/>
            <a:ext cx="11091240" cy="360"/>
          </a:xfrm>
          <a:prstGeom prst="line">
            <a:avLst/>
          </a:prstGeom>
          <a:ln w="126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4"/>
          <p:cNvSpPr/>
          <p:nvPr/>
        </p:nvSpPr>
        <p:spPr>
          <a:xfrm>
            <a:off x="1362960" y="812880"/>
            <a:ext cx="18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3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8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801720" y="4830120"/>
            <a:ext cx="10512000" cy="64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22040" rIns="122040" tIns="60840" bIns="60840" anchor="ctr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de-DE" sz="1340" spc="-1" strike="noStrike">
                <a:solidFill>
                  <a:srgbClr val="d5e6f3"/>
                </a:solidFill>
                <a:latin typeface="Avenir LT Std 35 Light"/>
                <a:ea typeface="DejaVu Sans"/>
              </a:rPr>
              <a:t>Ingmar Poese</a:t>
            </a:r>
            <a:endParaRPr b="0" lang="en-US" sz="134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de-DE" sz="1340" spc="-1" strike="noStrike">
                <a:solidFill>
                  <a:srgbClr val="d5e6f3"/>
                </a:solidFill>
                <a:latin typeface="Avenir LT Std 35 Light"/>
                <a:ea typeface="DejaVu Sans"/>
              </a:rPr>
              <a:t>27/03/2023</a:t>
            </a:r>
            <a:endParaRPr b="0" lang="en-US" sz="1340" spc="-1" strike="noStrike"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2592000" y="2945880"/>
            <a:ext cx="6982200" cy="112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1" lang="de-DE" sz="2800" spc="-1" strike="noStrike">
                <a:solidFill>
                  <a:srgbClr val="ffffff"/>
                </a:solidFill>
                <a:latin typeface="Avenir LT Std 55 Roman"/>
                <a:ea typeface="DejaVu Sans"/>
              </a:rPr>
              <a:t>Cascading ALTO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algn="ctr">
              <a:lnSpc>
                <a:spcPct val="100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1" lang="de-DE" sz="1800" spc="-1" strike="noStrike">
                <a:solidFill>
                  <a:srgbClr val="ffffff"/>
                </a:solidFill>
                <a:latin typeface="Avenir LT Std 55 Roman"/>
                <a:ea typeface="DejaVu Sans"/>
              </a:rPr>
              <a:t>IETF-116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57" name="Picture 1" descr=""/>
          <p:cNvPicPr/>
          <p:nvPr/>
        </p:nvPicPr>
        <p:blipFill>
          <a:blip r:embed="rId1"/>
          <a:stretch/>
        </p:blipFill>
        <p:spPr>
          <a:xfrm>
            <a:off x="8886240" y="1344600"/>
            <a:ext cx="1367280" cy="417960"/>
          </a:xfrm>
          <a:prstGeom prst="rect">
            <a:avLst/>
          </a:prstGeom>
          <a:ln w="0">
            <a:noFill/>
          </a:ln>
        </p:spPr>
      </p:pic>
      <p:sp>
        <p:nvSpPr>
          <p:cNvPr id="358" name="Line 3"/>
          <p:cNvSpPr/>
          <p:nvPr/>
        </p:nvSpPr>
        <p:spPr>
          <a:xfrm>
            <a:off x="2620080" y="3429000"/>
            <a:ext cx="6951240" cy="360"/>
          </a:xfrm>
          <a:prstGeom prst="line">
            <a:avLst/>
          </a:prstGeom>
          <a:ln w="12600">
            <a:solidFill>
              <a:srgbClr val="cbdde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Picture 1" descr=""/>
          <p:cNvPicPr/>
          <p:nvPr/>
        </p:nvPicPr>
        <p:blipFill>
          <a:blip r:embed="rId1"/>
          <a:srcRect l="0" t="0" r="51250" b="0"/>
          <a:stretch/>
        </p:blipFill>
        <p:spPr>
          <a:xfrm>
            <a:off x="-360" y="2880"/>
            <a:ext cx="5940360" cy="6849000"/>
          </a:xfrm>
          <a:prstGeom prst="rect">
            <a:avLst/>
          </a:prstGeom>
          <a:ln w="0">
            <a:noFill/>
          </a:ln>
        </p:spPr>
      </p:pic>
      <p:sp>
        <p:nvSpPr>
          <p:cNvPr id="360" name="CustomShape 1"/>
          <p:cNvSpPr/>
          <p:nvPr/>
        </p:nvSpPr>
        <p:spPr>
          <a:xfrm>
            <a:off x="4817160" y="-2160"/>
            <a:ext cx="1276560" cy="6854400"/>
          </a:xfrm>
          <a:prstGeom prst="rect">
            <a:avLst/>
          </a:prstGeom>
          <a:solidFill>
            <a:schemeClr val="bg2"/>
          </a:solidFill>
          <a:ln>
            <a:solidFill>
              <a:srgbClr val="3780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1" name="CustomShape 2"/>
          <p:cNvSpPr/>
          <p:nvPr/>
        </p:nvSpPr>
        <p:spPr>
          <a:xfrm>
            <a:off x="367200" y="1087560"/>
            <a:ext cx="3753000" cy="50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50000"/>
              </a:lnSpc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Avenir LT Std 55 Roman"/>
                <a:ea typeface="DejaVu Sans"/>
              </a:rPr>
              <a:t>About BENOCS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rgbClr val="ffffff"/>
                </a:solidFill>
                <a:latin typeface="Avenir LT Std 35 Light"/>
                <a:ea typeface="DejaVu Sans"/>
              </a:rPr>
              <a:t>Location</a:t>
            </a:r>
            <a:r>
              <a:rPr b="0" lang="en-US" sz="1800" spc="-1" strike="noStrike">
                <a:solidFill>
                  <a:srgbClr val="ffffff"/>
                </a:solidFill>
                <a:latin typeface="Avenir LT Std 35 Light"/>
                <a:ea typeface="DejaVu Sans"/>
              </a:rPr>
              <a:t>: Berlin, Germany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rgbClr val="ffffff"/>
                </a:solidFill>
                <a:latin typeface="Avenir LT Std 35 Light"/>
                <a:ea typeface="DejaVu Sans"/>
              </a:rPr>
              <a:t>Industry</a:t>
            </a:r>
            <a:r>
              <a:rPr b="0" lang="en-US" sz="1800" spc="-1" strike="noStrike">
                <a:solidFill>
                  <a:srgbClr val="ffffff"/>
                </a:solidFill>
                <a:latin typeface="Avenir LT Std 35 Light"/>
                <a:ea typeface="DejaVu Sans"/>
              </a:rPr>
              <a:t>: Telecommunications, Network Telemetry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rgbClr val="ffffff"/>
                </a:solidFill>
                <a:latin typeface="Avenir LT Std 35 Light"/>
                <a:ea typeface="DejaVu Sans"/>
              </a:rPr>
              <a:t>Mission</a:t>
            </a:r>
            <a:r>
              <a:rPr b="0" lang="en-US" sz="1800" spc="-1" strike="noStrike">
                <a:solidFill>
                  <a:srgbClr val="ffffff"/>
                </a:solidFill>
                <a:latin typeface="Avenir LT Std 35 Light"/>
                <a:ea typeface="DejaVu Sans"/>
              </a:rPr>
              <a:t>: To improve network traffic conditions and visibility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2" name="CustomShape 3"/>
          <p:cNvSpPr/>
          <p:nvPr/>
        </p:nvSpPr>
        <p:spPr>
          <a:xfrm rot="11664600">
            <a:off x="5212080" y="4308120"/>
            <a:ext cx="464400" cy="464400"/>
          </a:xfrm>
          <a:prstGeom prst="corner">
            <a:avLst>
              <a:gd name="adj1" fmla="val 19567"/>
              <a:gd name="adj2" fmla="val 17058"/>
            </a:avLst>
          </a:prstGeom>
          <a:solidFill>
            <a:srgbClr val="4c90ac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4"/>
          <p:cNvSpPr/>
          <p:nvPr/>
        </p:nvSpPr>
        <p:spPr>
          <a:xfrm rot="11664600">
            <a:off x="5200200" y="4473360"/>
            <a:ext cx="284400" cy="284400"/>
          </a:xfrm>
          <a:prstGeom prst="corner">
            <a:avLst>
              <a:gd name="adj1" fmla="val 19567"/>
              <a:gd name="adj2" fmla="val 17058"/>
            </a:avLst>
          </a:prstGeom>
          <a:solidFill>
            <a:srgbClr val="4c90ac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4" name="CustomShape 5"/>
          <p:cNvSpPr/>
          <p:nvPr/>
        </p:nvSpPr>
        <p:spPr>
          <a:xfrm>
            <a:off x="7277040" y="727920"/>
            <a:ext cx="3632400" cy="130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venir LT Std 35 Light"/>
                <a:ea typeface="DejaVu Sans"/>
              </a:rPr>
              <a:t>2013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venir LT Std 35 Light"/>
                <a:ea typeface="DejaVu Sans"/>
              </a:rPr>
              <a:t>Founded as a Spin-off of Deutsche Telekom 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5" name="CustomShape 6"/>
          <p:cNvSpPr/>
          <p:nvPr/>
        </p:nvSpPr>
        <p:spPr>
          <a:xfrm>
            <a:off x="7277040" y="2199600"/>
            <a:ext cx="3632400" cy="130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venir LT Std 35 Light"/>
                <a:ea typeface="DejaVu Sans"/>
              </a:rPr>
              <a:t>2015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venir LT Std 35 Light"/>
                <a:ea typeface="DejaVu Sans"/>
              </a:rPr>
              <a:t>First live customers for BENOCS Director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6" name="CustomShape 7"/>
          <p:cNvSpPr/>
          <p:nvPr/>
        </p:nvSpPr>
        <p:spPr>
          <a:xfrm>
            <a:off x="7277040" y="3671640"/>
            <a:ext cx="3632400" cy="130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venir LT Std 35 Light"/>
                <a:ea typeface="DejaVu Sans"/>
              </a:rPr>
              <a:t>2018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venir LT Std 35 Light"/>
                <a:ea typeface="DejaVu Sans"/>
              </a:rPr>
              <a:t>Fully developed BENOCS Analytics enters the market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7" name="CustomShape 8"/>
          <p:cNvSpPr/>
          <p:nvPr/>
        </p:nvSpPr>
        <p:spPr>
          <a:xfrm rot="11664600">
            <a:off x="5196240" y="5839200"/>
            <a:ext cx="464400" cy="464400"/>
          </a:xfrm>
          <a:prstGeom prst="corner">
            <a:avLst>
              <a:gd name="adj1" fmla="val 19567"/>
              <a:gd name="adj2" fmla="val 17058"/>
            </a:avLst>
          </a:prstGeom>
          <a:solidFill>
            <a:srgbClr val="4c90ac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9"/>
          <p:cNvSpPr/>
          <p:nvPr/>
        </p:nvSpPr>
        <p:spPr>
          <a:xfrm rot="11664600">
            <a:off x="5184360" y="6004440"/>
            <a:ext cx="284400" cy="284400"/>
          </a:xfrm>
          <a:prstGeom prst="corner">
            <a:avLst>
              <a:gd name="adj1" fmla="val 19567"/>
              <a:gd name="adj2" fmla="val 17058"/>
            </a:avLst>
          </a:prstGeom>
          <a:solidFill>
            <a:srgbClr val="4c90ac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9" name="CustomShape 10"/>
          <p:cNvSpPr/>
          <p:nvPr/>
        </p:nvSpPr>
        <p:spPr>
          <a:xfrm>
            <a:off x="7277040" y="5143320"/>
            <a:ext cx="3632400" cy="106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venir LT Std 35 Light"/>
                <a:ea typeface="DejaVu Sans"/>
              </a:rPr>
              <a:t>2020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venir LT Std 35 Light"/>
                <a:ea typeface="DejaVu Sans"/>
              </a:rPr>
              <a:t>Customer base expanded globally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0" name="CustomShape 11"/>
          <p:cNvSpPr/>
          <p:nvPr/>
        </p:nvSpPr>
        <p:spPr>
          <a:xfrm rot="11664600">
            <a:off x="5212080" y="2777040"/>
            <a:ext cx="464400" cy="464400"/>
          </a:xfrm>
          <a:prstGeom prst="corner">
            <a:avLst>
              <a:gd name="adj1" fmla="val 19567"/>
              <a:gd name="adj2" fmla="val 17058"/>
            </a:avLst>
          </a:prstGeom>
          <a:solidFill>
            <a:srgbClr val="4c90ac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1" name="CustomShape 12"/>
          <p:cNvSpPr/>
          <p:nvPr/>
        </p:nvSpPr>
        <p:spPr>
          <a:xfrm rot="11664600">
            <a:off x="5200200" y="2941920"/>
            <a:ext cx="284400" cy="284400"/>
          </a:xfrm>
          <a:prstGeom prst="corner">
            <a:avLst>
              <a:gd name="adj1" fmla="val 19567"/>
              <a:gd name="adj2" fmla="val 17058"/>
            </a:avLst>
          </a:prstGeom>
          <a:solidFill>
            <a:srgbClr val="4c90ac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2" name="CustomShape 13"/>
          <p:cNvSpPr/>
          <p:nvPr/>
        </p:nvSpPr>
        <p:spPr>
          <a:xfrm rot="11664600">
            <a:off x="5196240" y="1245960"/>
            <a:ext cx="464400" cy="464400"/>
          </a:xfrm>
          <a:prstGeom prst="corner">
            <a:avLst>
              <a:gd name="adj1" fmla="val 19567"/>
              <a:gd name="adj2" fmla="val 17058"/>
            </a:avLst>
          </a:prstGeom>
          <a:solidFill>
            <a:srgbClr val="4c90ac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3" name="CustomShape 14"/>
          <p:cNvSpPr/>
          <p:nvPr/>
        </p:nvSpPr>
        <p:spPr>
          <a:xfrm rot="11664600">
            <a:off x="5184360" y="1410840"/>
            <a:ext cx="284400" cy="284400"/>
          </a:xfrm>
          <a:prstGeom prst="corner">
            <a:avLst>
              <a:gd name="adj1" fmla="val 19567"/>
              <a:gd name="adj2" fmla="val 17058"/>
            </a:avLst>
          </a:prstGeom>
          <a:solidFill>
            <a:srgbClr val="4c90ac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40"/>
          <p:cNvSpPr/>
          <p:nvPr/>
        </p:nvSpPr>
        <p:spPr>
          <a:xfrm>
            <a:off x="585000" y="621720"/>
            <a:ext cx="1099584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venir LT Std 65 Medium"/>
                <a:ea typeface="DejaVu Sans"/>
              </a:rPr>
              <a:t>CE (Core Engine) Architecture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375" name="CustomShape 41"/>
          <p:cNvSpPr/>
          <p:nvPr/>
        </p:nvSpPr>
        <p:spPr>
          <a:xfrm>
            <a:off x="585000" y="1677240"/>
            <a:ext cx="11068200" cy="50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000" spc="-1" strike="noStrike">
                <a:solidFill>
                  <a:srgbClr val="3780ba"/>
                </a:solidFill>
                <a:latin typeface="Avenir LT Std"/>
                <a:ea typeface="DejaVu Sans"/>
              </a:rPr>
              <a:t>General Architecture</a:t>
            </a:r>
            <a:br>
              <a:rPr sz="1800"/>
            </a:b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Gather Information 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Primarily from control plane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US" sz="1800" spc="-1" strike="noStrike">
                <a:solidFill>
                  <a:srgbClr val="3465a4"/>
                </a:solidFill>
                <a:latin typeface="Avenir LT Std"/>
                <a:ea typeface="DejaVu Sans"/>
              </a:rPr>
              <a:t>IGP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 (IS-IS, OPSFv2/3)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US" sz="1800" spc="-1" strike="noStrike">
                <a:solidFill>
                  <a:srgbClr val="bf0041"/>
                </a:solidFill>
                <a:latin typeface="Avenir LT Std"/>
                <a:ea typeface="DejaVu Sans"/>
              </a:rPr>
              <a:t>BGP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 (RR-connection to all border routers)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Augment Information (SNMP, (streaming) telemetry, Inventory, propriatory...)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Convert deployment specific information/configuration into an internal, standardized format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US" sz="1800" spc="-1" strike="noStrike">
                <a:solidFill>
                  <a:srgbClr val="168253"/>
                </a:solidFill>
                <a:latin typeface="Avenir LT Std"/>
                <a:ea typeface="DejaVu Sans"/>
              </a:rPr>
              <a:t>Prefixmatch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 → match a prefix to originate from a specific router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US" sz="1800" spc="-1" strike="noStrike">
                <a:solidFill>
                  <a:srgbClr val="ff860d"/>
                </a:solidFill>
                <a:latin typeface="Avenir LT Std"/>
                <a:ea typeface="DejaVu Sans"/>
              </a:rPr>
              <a:t>Pathcache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 → use IGP to calculate path throught the network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376" name=""/>
          <p:cNvSpPr/>
          <p:nvPr/>
        </p:nvSpPr>
        <p:spPr>
          <a:xfrm>
            <a:off x="7372800" y="2242440"/>
            <a:ext cx="228600" cy="228600"/>
          </a:xfrm>
          <a:prstGeom prst="ellipse">
            <a:avLst/>
          </a:prstGeom>
          <a:solidFill>
            <a:srgbClr val="bf0041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"/>
          <p:cNvSpPr/>
          <p:nvPr/>
        </p:nvSpPr>
        <p:spPr>
          <a:xfrm>
            <a:off x="10972800" y="2242440"/>
            <a:ext cx="228600" cy="228600"/>
          </a:xfrm>
          <a:prstGeom prst="ellipse">
            <a:avLst/>
          </a:prstGeom>
          <a:solidFill>
            <a:srgbClr val="168253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"/>
          <p:cNvSpPr/>
          <p:nvPr/>
        </p:nvSpPr>
        <p:spPr>
          <a:xfrm>
            <a:off x="8452800" y="2602440"/>
            <a:ext cx="228600" cy="228600"/>
          </a:xfrm>
          <a:prstGeom prst="ellipse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"/>
          <p:cNvSpPr/>
          <p:nvPr/>
        </p:nvSpPr>
        <p:spPr>
          <a:xfrm>
            <a:off x="8452800" y="1882440"/>
            <a:ext cx="228600" cy="228600"/>
          </a:xfrm>
          <a:prstGeom prst="ellipse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"/>
          <p:cNvSpPr/>
          <p:nvPr/>
        </p:nvSpPr>
        <p:spPr>
          <a:xfrm>
            <a:off x="9856800" y="1882440"/>
            <a:ext cx="228600" cy="228600"/>
          </a:xfrm>
          <a:prstGeom prst="ellipse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"/>
          <p:cNvSpPr/>
          <p:nvPr/>
        </p:nvSpPr>
        <p:spPr>
          <a:xfrm>
            <a:off x="9856800" y="2602440"/>
            <a:ext cx="228600" cy="228600"/>
          </a:xfrm>
          <a:prstGeom prst="ellipse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cxnSp>
        <p:nvCxnSpPr>
          <p:cNvPr id="382" name=""/>
          <p:cNvCxnSpPr>
            <a:stCxn id="376" idx="6"/>
            <a:endCxn id="379" idx="2"/>
          </p:cNvCxnSpPr>
          <p:nvPr/>
        </p:nvCxnSpPr>
        <p:spPr>
          <a:xfrm flipV="1">
            <a:off x="7601400" y="1996920"/>
            <a:ext cx="851760" cy="360360"/>
          </a:xfrm>
          <a:prstGeom prst="straightConnector1">
            <a:avLst/>
          </a:prstGeom>
          <a:ln w="36000">
            <a:solidFill>
              <a:srgbClr val="3465a4"/>
            </a:solidFill>
            <a:round/>
          </a:ln>
        </p:spPr>
      </p:cxnSp>
      <p:cxnSp>
        <p:nvCxnSpPr>
          <p:cNvPr id="383" name=""/>
          <p:cNvCxnSpPr>
            <a:endCxn id="378" idx="2"/>
          </p:cNvCxnSpPr>
          <p:nvPr/>
        </p:nvCxnSpPr>
        <p:spPr>
          <a:xfrm>
            <a:off x="7601760" y="2356920"/>
            <a:ext cx="851400" cy="360360"/>
          </a:xfrm>
          <a:prstGeom prst="straightConnector1">
            <a:avLst/>
          </a:prstGeom>
          <a:ln w="36000">
            <a:solidFill>
              <a:srgbClr val="ff860d"/>
            </a:solidFill>
            <a:round/>
          </a:ln>
        </p:spPr>
      </p:cxnSp>
      <p:cxnSp>
        <p:nvCxnSpPr>
          <p:cNvPr id="384" name=""/>
          <p:cNvCxnSpPr>
            <a:stCxn id="381" idx="2"/>
            <a:endCxn id="378" idx="6"/>
          </p:cNvCxnSpPr>
          <p:nvPr/>
        </p:nvCxnSpPr>
        <p:spPr>
          <a:xfrm flipH="1">
            <a:off x="8681400" y="2716920"/>
            <a:ext cx="1175760" cy="360"/>
          </a:xfrm>
          <a:prstGeom prst="straightConnector1">
            <a:avLst/>
          </a:prstGeom>
          <a:ln w="36000">
            <a:solidFill>
              <a:srgbClr val="3465a4"/>
            </a:solidFill>
            <a:round/>
          </a:ln>
        </p:spPr>
      </p:cxnSp>
      <p:cxnSp>
        <p:nvCxnSpPr>
          <p:cNvPr id="385" name=""/>
          <p:cNvCxnSpPr>
            <a:endCxn id="379" idx="6"/>
          </p:cNvCxnSpPr>
          <p:nvPr/>
        </p:nvCxnSpPr>
        <p:spPr>
          <a:xfrm flipH="1">
            <a:off x="8681400" y="1996920"/>
            <a:ext cx="1175760" cy="360"/>
          </a:xfrm>
          <a:prstGeom prst="straightConnector1">
            <a:avLst/>
          </a:prstGeom>
          <a:ln w="36000">
            <a:solidFill>
              <a:srgbClr val="3465a4"/>
            </a:solidFill>
            <a:round/>
          </a:ln>
        </p:spPr>
      </p:cxnSp>
      <p:cxnSp>
        <p:nvCxnSpPr>
          <p:cNvPr id="386" name=""/>
          <p:cNvCxnSpPr>
            <a:stCxn id="380" idx="6"/>
            <a:endCxn id="377" idx="2"/>
          </p:cNvCxnSpPr>
          <p:nvPr/>
        </p:nvCxnSpPr>
        <p:spPr>
          <a:xfrm>
            <a:off x="10085400" y="1996920"/>
            <a:ext cx="887760" cy="360360"/>
          </a:xfrm>
          <a:prstGeom prst="straightConnector1">
            <a:avLst/>
          </a:prstGeom>
          <a:ln w="36000">
            <a:solidFill>
              <a:srgbClr val="ff860d"/>
            </a:solidFill>
            <a:round/>
          </a:ln>
        </p:spPr>
      </p:cxnSp>
      <p:cxnSp>
        <p:nvCxnSpPr>
          <p:cNvPr id="387" name=""/>
          <p:cNvCxnSpPr>
            <a:stCxn id="377" idx="2"/>
            <a:endCxn id="381" idx="6"/>
          </p:cNvCxnSpPr>
          <p:nvPr/>
        </p:nvCxnSpPr>
        <p:spPr>
          <a:xfrm flipH="1">
            <a:off x="10085400" y="2356920"/>
            <a:ext cx="887760" cy="360360"/>
          </a:xfrm>
          <a:prstGeom prst="straightConnector1">
            <a:avLst/>
          </a:prstGeom>
          <a:ln w="36000">
            <a:solidFill>
              <a:srgbClr val="3465a4"/>
            </a:solidFill>
            <a:round/>
          </a:ln>
        </p:spPr>
      </p:cxnSp>
      <p:cxnSp>
        <p:nvCxnSpPr>
          <p:cNvPr id="388" name=""/>
          <p:cNvCxnSpPr>
            <a:stCxn id="380" idx="2"/>
          </p:cNvCxnSpPr>
          <p:nvPr/>
        </p:nvCxnSpPr>
        <p:spPr>
          <a:xfrm flipH="1">
            <a:off x="8681760" y="1996920"/>
            <a:ext cx="1175400" cy="720360"/>
          </a:xfrm>
          <a:prstGeom prst="straightConnector1">
            <a:avLst/>
          </a:prstGeom>
          <a:ln w="36000">
            <a:solidFill>
              <a:srgbClr val="ff860d"/>
            </a:solidFill>
            <a:round/>
          </a:ln>
        </p:spPr>
      </p:cxnSp>
      <p:pic>
        <p:nvPicPr>
          <p:cNvPr id="389" name="" descr=""/>
          <p:cNvPicPr/>
          <p:nvPr/>
        </p:nvPicPr>
        <p:blipFill>
          <a:blip r:embed="rId1"/>
          <a:stretch/>
        </p:blipFill>
        <p:spPr>
          <a:xfrm>
            <a:off x="2722320" y="4907520"/>
            <a:ext cx="7096680" cy="1752480"/>
          </a:xfrm>
          <a:prstGeom prst="rect">
            <a:avLst/>
          </a:prstGeom>
          <a:ln w="0">
            <a:noFill/>
          </a:ln>
        </p:spPr>
      </p:pic>
      <p:sp>
        <p:nvSpPr>
          <p:cNvPr id="390" name=""/>
          <p:cNvSpPr/>
          <p:nvPr/>
        </p:nvSpPr>
        <p:spPr>
          <a:xfrm>
            <a:off x="1128600" y="3488400"/>
            <a:ext cx="8229600" cy="1383120"/>
          </a:xfrm>
          <a:prstGeom prst="rect">
            <a:avLst/>
          </a:prstGeom>
          <a:solidFill>
            <a:srgbClr val="ffffff"/>
          </a:solidFill>
          <a:ln w="36000">
            <a:solidFill>
              <a:srgbClr val="bf004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Bui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ldin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g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an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AL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ma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p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bas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ed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on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this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inf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or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mat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ion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de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pe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nd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s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on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1" lang="en-US" sz="2800" spc="-1" strike="noStrike">
                <a:solidFill>
                  <a:srgbClr val="bf0041"/>
                </a:solidFill>
                <a:latin typeface="Arial"/>
              </a:rPr>
              <a:t>ing</a:t>
            </a:r>
            <a:r>
              <a:rPr b="1" lang="en-US" sz="2800" spc="-1" strike="noStrike">
                <a:solidFill>
                  <a:srgbClr val="bf0041"/>
                </a:solidFill>
                <a:latin typeface="Arial"/>
              </a:rPr>
              <a:t>res</a:t>
            </a:r>
            <a:r>
              <a:rPr b="1" lang="en-US" sz="2800" spc="-1" strike="noStrike">
                <a:solidFill>
                  <a:srgbClr val="bf0041"/>
                </a:solidFill>
                <a:latin typeface="Arial"/>
              </a:rPr>
              <a:t>s </a:t>
            </a:r>
            <a:r>
              <a:rPr b="1" lang="en-US" sz="2800" spc="-1" strike="noStrike">
                <a:solidFill>
                  <a:srgbClr val="bf0041"/>
                </a:solidFill>
                <a:latin typeface="Arial"/>
              </a:rPr>
              <a:t>poi</a:t>
            </a:r>
            <a:r>
              <a:rPr b="1" lang="en-US" sz="2800" spc="-1" strike="noStrike">
                <a:solidFill>
                  <a:srgbClr val="bf0041"/>
                </a:solidFill>
                <a:latin typeface="Arial"/>
              </a:rPr>
              <a:t>nt</a:t>
            </a:r>
            <a:endParaRPr b="1" lang="en-US" sz="2800" spc="-1" strike="noStrike">
              <a:solidFill>
                <a:srgbClr val="ff860d"/>
              </a:solidFill>
              <a:latin typeface="Arial"/>
            </a:endParaRPr>
          </a:p>
        </p:txBody>
      </p:sp>
      <p:sp>
        <p:nvSpPr>
          <p:cNvPr id="391" name=""/>
          <p:cNvSpPr/>
          <p:nvPr/>
        </p:nvSpPr>
        <p:spPr>
          <a:xfrm rot="17671200">
            <a:off x="6798240" y="2753280"/>
            <a:ext cx="914400" cy="457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bf004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"/>
          <p:cNvSpPr/>
          <p:nvPr/>
        </p:nvSpPr>
        <p:spPr>
          <a:xfrm rot="5274000">
            <a:off x="5698080" y="5722920"/>
            <a:ext cx="914400" cy="457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bf004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3" name=""/>
          <p:cNvSpPr txBox="1"/>
          <p:nvPr/>
        </p:nvSpPr>
        <p:spPr>
          <a:xfrm>
            <a:off x="10287000" y="6172200"/>
            <a:ext cx="1143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FROM: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4" name=""/>
          <p:cNvSpPr txBox="1"/>
          <p:nvPr/>
        </p:nvSpPr>
        <p:spPr>
          <a:xfrm>
            <a:off x="2642760" y="6625440"/>
            <a:ext cx="4371840" cy="232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Arial"/>
              </a:rPr>
              <a:t>Steering Hyper-Giants’ Traffic at Scale, Pujol et. al., CoNext’19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CustomShape 38"/>
          <p:cNvSpPr/>
          <p:nvPr/>
        </p:nvSpPr>
        <p:spPr>
          <a:xfrm>
            <a:off x="585000" y="621720"/>
            <a:ext cx="1099584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venir LT Std 65 Medium"/>
                <a:ea typeface="DejaVu Sans"/>
              </a:rPr>
              <a:t>Challenge 1: Ingress Point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396" name="CustomShape 39"/>
          <p:cNvSpPr/>
          <p:nvPr/>
        </p:nvSpPr>
        <p:spPr>
          <a:xfrm>
            <a:off x="585000" y="1677240"/>
            <a:ext cx="1106820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2000"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rgbClr val="3780ba"/>
                </a:solidFill>
                <a:latin typeface="Avenir LT Std"/>
                <a:ea typeface="DejaVu Sans"/>
              </a:rPr>
              <a:t>Definition</a:t>
            </a:r>
            <a:br>
              <a:rPr sz="1800"/>
            </a:b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Determine where traffic from an IP/subnet enters the network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rgbClr val="3780ba"/>
                </a:solidFill>
                <a:latin typeface="Avenir LT Std"/>
                <a:ea typeface="DejaVu Sans"/>
              </a:rPr>
              <a:t>Easy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Traffic enters via caches/PNI. No path asymmetrical path, no middle party(s), bi-lateral relationship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This is the majority of the traffic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rgbClr val="3780ba"/>
                </a:solidFill>
                <a:latin typeface="Avenir LT Std"/>
                <a:ea typeface="DejaVu Sans"/>
              </a:rPr>
              <a:t>Hard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Traffic enters via Peering.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IGP/BGP cannot be used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Inference statistically via Dataplane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Compute/Data heavy operation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Needs to always be up to date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Small” amount of overflow can have severe impact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397" name="" descr=""/>
          <p:cNvPicPr/>
          <p:nvPr/>
        </p:nvPicPr>
        <p:blipFill>
          <a:blip r:embed="rId1"/>
          <a:stretch/>
        </p:blipFill>
        <p:spPr>
          <a:xfrm>
            <a:off x="6170040" y="3886200"/>
            <a:ext cx="5341320" cy="2658600"/>
          </a:xfrm>
          <a:prstGeom prst="rect">
            <a:avLst/>
          </a:prstGeom>
          <a:ln w="0">
            <a:noFill/>
          </a:ln>
        </p:spPr>
      </p:pic>
      <p:sp>
        <p:nvSpPr>
          <p:cNvPr id="398" name=""/>
          <p:cNvSpPr txBox="1"/>
          <p:nvPr/>
        </p:nvSpPr>
        <p:spPr>
          <a:xfrm>
            <a:off x="6199200" y="6472800"/>
            <a:ext cx="480060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Arial"/>
              </a:rPr>
              <a:t>Dissecting Apple’s Meta-CDN during an ios Update, Blending et al., IMC’18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" descr=""/>
          <p:cNvPicPr/>
          <p:nvPr/>
        </p:nvPicPr>
        <p:blipFill>
          <a:blip r:embed="rId1"/>
          <a:stretch/>
        </p:blipFill>
        <p:spPr>
          <a:xfrm>
            <a:off x="1756800" y="3606840"/>
            <a:ext cx="8981640" cy="3133080"/>
          </a:xfrm>
          <a:prstGeom prst="rect">
            <a:avLst/>
          </a:prstGeom>
          <a:ln w="0">
            <a:noFill/>
          </a:ln>
        </p:spPr>
      </p:pic>
      <p:sp>
        <p:nvSpPr>
          <p:cNvPr id="400" name="CustomShape 44"/>
          <p:cNvSpPr/>
          <p:nvPr/>
        </p:nvSpPr>
        <p:spPr>
          <a:xfrm>
            <a:off x="585000" y="621720"/>
            <a:ext cx="1099584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venir LT Std 65 Medium"/>
                <a:ea typeface="DejaVu Sans"/>
              </a:rPr>
              <a:t>Challeng</a:t>
            </a:r>
            <a:r>
              <a:rPr b="0" lang="en-US" sz="3200" spc="-1" strike="noStrike">
                <a:solidFill>
                  <a:srgbClr val="000000"/>
                </a:solidFill>
                <a:latin typeface="Avenir LT Std 65 Medium"/>
                <a:ea typeface="DejaVu Sans"/>
              </a:rPr>
              <a:t>e 2: </a:t>
            </a:r>
            <a:r>
              <a:rPr b="0" lang="en-US" sz="3200" spc="-1" strike="noStrike">
                <a:solidFill>
                  <a:srgbClr val="000000"/>
                </a:solidFill>
                <a:latin typeface="Avenir LT Std 65 Medium"/>
                <a:ea typeface="DejaVu Sans"/>
              </a:rPr>
              <a:t>Cascasin</a:t>
            </a:r>
            <a:r>
              <a:rPr b="0" lang="en-US" sz="3200" spc="-1" strike="noStrike">
                <a:solidFill>
                  <a:srgbClr val="000000"/>
                </a:solidFill>
                <a:latin typeface="Avenir LT Std 65 Medium"/>
                <a:ea typeface="DejaVu Sans"/>
              </a:rPr>
              <a:t>g Path </a:t>
            </a:r>
            <a:r>
              <a:rPr b="0" lang="en-US" sz="3200" spc="-1" strike="noStrike">
                <a:solidFill>
                  <a:srgbClr val="000000"/>
                </a:solidFill>
                <a:latin typeface="Avenir LT Std 65 Medium"/>
                <a:ea typeface="DejaVu Sans"/>
              </a:rPr>
              <a:t>optimizat</a:t>
            </a:r>
            <a:r>
              <a:rPr b="0" lang="en-US" sz="3200" spc="-1" strike="noStrike">
                <a:solidFill>
                  <a:srgbClr val="000000"/>
                </a:solidFill>
                <a:latin typeface="Avenir LT Std 65 Medium"/>
                <a:ea typeface="DejaVu Sans"/>
              </a:rPr>
              <a:t>ion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401" name="CustomShape 45"/>
          <p:cNvSpPr/>
          <p:nvPr/>
        </p:nvSpPr>
        <p:spPr>
          <a:xfrm>
            <a:off x="585000" y="1677240"/>
            <a:ext cx="1106820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000" spc="-1" strike="noStrike">
                <a:solidFill>
                  <a:srgbClr val="3780ba"/>
                </a:solidFill>
                <a:latin typeface="Avenir LT Std"/>
                <a:ea typeface="DejaVu Sans"/>
              </a:rPr>
              <a:t>Multi Tier ASN Setup </a:t>
            </a:r>
            <a:endParaRPr b="0" lang="en-US" sz="20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Larger networks run mutiple 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ASNs. 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Can be private or offical 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ASNs 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One company or 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conglomerate of 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companies 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HG/CDN caches are usually 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deployed in the parent ASN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Ingress Point issues 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resurface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402" name="" descr=""/>
          <p:cNvPicPr/>
          <p:nvPr/>
        </p:nvPicPr>
        <p:blipFill>
          <a:blip r:embed="rId2"/>
          <a:stretch/>
        </p:blipFill>
        <p:spPr>
          <a:xfrm>
            <a:off x="6544800" y="1591200"/>
            <a:ext cx="5181840" cy="1380600"/>
          </a:xfrm>
          <a:prstGeom prst="rect">
            <a:avLst/>
          </a:prstGeom>
          <a:ln w="0">
            <a:noFill/>
          </a:ln>
        </p:spPr>
      </p:pic>
      <p:sp>
        <p:nvSpPr>
          <p:cNvPr id="403" name=""/>
          <p:cNvSpPr txBox="1"/>
          <p:nvPr/>
        </p:nvSpPr>
        <p:spPr>
          <a:xfrm>
            <a:off x="9302040" y="2896200"/>
            <a:ext cx="267516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Arial"/>
              </a:rPr>
              <a:t>Unpublished: currently under submission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404" name=""/>
          <p:cNvSpPr txBox="1"/>
          <p:nvPr/>
        </p:nvSpPr>
        <p:spPr>
          <a:xfrm>
            <a:off x="1985400" y="6625800"/>
            <a:ext cx="480060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000" spc="-1" strike="noStrike">
                <a:latin typeface="Arial"/>
              </a:rPr>
              <a:t>Unpublished: currently under submission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5"/>
          <p:cNvSpPr/>
          <p:nvPr/>
        </p:nvSpPr>
        <p:spPr>
          <a:xfrm>
            <a:off x="585000" y="621720"/>
            <a:ext cx="1099584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venir LT Std 65 Medium"/>
                <a:ea typeface="DejaVu Sans"/>
              </a:rPr>
              <a:t>Solution: Multi-domain </a:t>
            </a:r>
            <a:r>
              <a:rPr b="0" lang="en-US" sz="3200" spc="-1" strike="noStrike">
                <a:solidFill>
                  <a:srgbClr val="000000"/>
                </a:solidFill>
                <a:latin typeface="Avenir LT Std 65 Medium"/>
                <a:ea typeface="DejaVu Sans"/>
              </a:rPr>
              <a:t>ALTO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406" name="CustomShape 16"/>
          <p:cNvSpPr/>
          <p:nvPr/>
        </p:nvSpPr>
        <p:spPr>
          <a:xfrm>
            <a:off x="585000" y="1677240"/>
            <a:ext cx="1106820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97000"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000" spc="-1" strike="noStrike">
                <a:solidFill>
                  <a:srgbClr val="3780ba"/>
                </a:solidFill>
                <a:latin typeface="Avenir LT Std"/>
                <a:ea typeface="DejaVu Sans"/>
              </a:rPr>
              <a:t>Multi-Domain ALTO to the rescue</a:t>
            </a:r>
            <a:endParaRPr b="0" lang="en-US" sz="20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Partial path </a:t>
            </a: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information from different ASNs along the AS path builds a full overview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AS-State map made up if link-state protocol networks ?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Individual, inaccurate(?), data-heavy operations can be ceased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ALTO now supplies the information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3780ba"/>
              </a:buClr>
              <a:buFont typeface="Wingdings" charset="2"/>
              <a:buChar char=""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ALTO can solve this issue by supplying Maps for each individual network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One (replicated) Meta-ALTO collects the maps and builds a full overview (DNS like ?)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Each local ALTO pulls information from all other ALTO individually.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venir LT Std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 lvl="1" marL="432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3780ba"/>
      </a:lt2>
      <a:accent1>
        <a:srgbClr val="d1e2ee"/>
      </a:accent1>
      <a:accent2>
        <a:srgbClr val="b9d5e6"/>
      </a:accent2>
      <a:accent3>
        <a:srgbClr val="adcde3"/>
      </a:accent3>
      <a:accent4>
        <a:srgbClr val="9ab3d7"/>
      </a:accent4>
      <a:accent5>
        <a:srgbClr val="779ecc"/>
      </a:accent5>
      <a:accent6>
        <a:srgbClr val="6794c6"/>
      </a:accent6>
      <a:hlink>
        <a:srgbClr val="3780ba"/>
      </a:hlink>
      <a:folHlink>
        <a:srgbClr val="3780b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3780ba"/>
      </a:lt2>
      <a:accent1>
        <a:srgbClr val="d1e2ee"/>
      </a:accent1>
      <a:accent2>
        <a:srgbClr val="b9d5e6"/>
      </a:accent2>
      <a:accent3>
        <a:srgbClr val="adcde3"/>
      </a:accent3>
      <a:accent4>
        <a:srgbClr val="9ab3d7"/>
      </a:accent4>
      <a:accent5>
        <a:srgbClr val="779ecc"/>
      </a:accent5>
      <a:accent6>
        <a:srgbClr val="6794c6"/>
      </a:accent6>
      <a:hlink>
        <a:srgbClr val="3780ba"/>
      </a:hlink>
      <a:folHlink>
        <a:srgbClr val="3780b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3780ba"/>
      </a:lt2>
      <a:accent1>
        <a:srgbClr val="d1e2ee"/>
      </a:accent1>
      <a:accent2>
        <a:srgbClr val="b9d5e6"/>
      </a:accent2>
      <a:accent3>
        <a:srgbClr val="adcde3"/>
      </a:accent3>
      <a:accent4>
        <a:srgbClr val="9ab3d7"/>
      </a:accent4>
      <a:accent5>
        <a:srgbClr val="779ecc"/>
      </a:accent5>
      <a:accent6>
        <a:srgbClr val="6794c6"/>
      </a:accent6>
      <a:hlink>
        <a:srgbClr val="3780ba"/>
      </a:hlink>
      <a:folHlink>
        <a:srgbClr val="3780b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3780ba"/>
      </a:lt2>
      <a:accent1>
        <a:srgbClr val="d1e2ee"/>
      </a:accent1>
      <a:accent2>
        <a:srgbClr val="b9d5e6"/>
      </a:accent2>
      <a:accent3>
        <a:srgbClr val="adcde3"/>
      </a:accent3>
      <a:accent4>
        <a:srgbClr val="9ab3d7"/>
      </a:accent4>
      <a:accent5>
        <a:srgbClr val="779ecc"/>
      </a:accent5>
      <a:accent6>
        <a:srgbClr val="6794c6"/>
      </a:accent6>
      <a:hlink>
        <a:srgbClr val="3780ba"/>
      </a:hlink>
      <a:folHlink>
        <a:srgbClr val="3780b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3780ba"/>
      </a:lt2>
      <a:accent1>
        <a:srgbClr val="d1e2ee"/>
      </a:accent1>
      <a:accent2>
        <a:srgbClr val="b9d5e6"/>
      </a:accent2>
      <a:accent3>
        <a:srgbClr val="adcde3"/>
      </a:accent3>
      <a:accent4>
        <a:srgbClr val="9ab3d7"/>
      </a:accent4>
      <a:accent5>
        <a:srgbClr val="779ecc"/>
      </a:accent5>
      <a:accent6>
        <a:srgbClr val="6794c6"/>
      </a:accent6>
      <a:hlink>
        <a:srgbClr val="3780ba"/>
      </a:hlink>
      <a:folHlink>
        <a:srgbClr val="3780b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3780ba"/>
      </a:lt2>
      <a:accent1>
        <a:srgbClr val="d1e2ee"/>
      </a:accent1>
      <a:accent2>
        <a:srgbClr val="b9d5e6"/>
      </a:accent2>
      <a:accent3>
        <a:srgbClr val="adcde3"/>
      </a:accent3>
      <a:accent4>
        <a:srgbClr val="9ab3d7"/>
      </a:accent4>
      <a:accent5>
        <a:srgbClr val="779ecc"/>
      </a:accent5>
      <a:accent6>
        <a:srgbClr val="6794c6"/>
      </a:accent6>
      <a:hlink>
        <a:srgbClr val="3780ba"/>
      </a:hlink>
      <a:folHlink>
        <a:srgbClr val="3780b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3780ba"/>
      </a:lt2>
      <a:accent1>
        <a:srgbClr val="d1e2ee"/>
      </a:accent1>
      <a:accent2>
        <a:srgbClr val="b9d5e6"/>
      </a:accent2>
      <a:accent3>
        <a:srgbClr val="adcde3"/>
      </a:accent3>
      <a:accent4>
        <a:srgbClr val="9ab3d7"/>
      </a:accent4>
      <a:accent5>
        <a:srgbClr val="779ecc"/>
      </a:accent5>
      <a:accent6>
        <a:srgbClr val="6794c6"/>
      </a:accent6>
      <a:hlink>
        <a:srgbClr val="3780ba"/>
      </a:hlink>
      <a:folHlink>
        <a:srgbClr val="3780b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3780ba"/>
      </a:lt2>
      <a:accent1>
        <a:srgbClr val="d1e2ee"/>
      </a:accent1>
      <a:accent2>
        <a:srgbClr val="b9d5e6"/>
      </a:accent2>
      <a:accent3>
        <a:srgbClr val="adcde3"/>
      </a:accent3>
      <a:accent4>
        <a:srgbClr val="9ab3d7"/>
      </a:accent4>
      <a:accent5>
        <a:srgbClr val="779ecc"/>
      </a:accent5>
      <a:accent6>
        <a:srgbClr val="6794c6"/>
      </a:accent6>
      <a:hlink>
        <a:srgbClr val="3780ba"/>
      </a:hlink>
      <a:folHlink>
        <a:srgbClr val="3780b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3780ba"/>
      </a:lt2>
      <a:accent1>
        <a:srgbClr val="d1e2ee"/>
      </a:accent1>
      <a:accent2>
        <a:srgbClr val="b9d5e6"/>
      </a:accent2>
      <a:accent3>
        <a:srgbClr val="adcde3"/>
      </a:accent3>
      <a:accent4>
        <a:srgbClr val="9ab3d7"/>
      </a:accent4>
      <a:accent5>
        <a:srgbClr val="779ecc"/>
      </a:accent5>
      <a:accent6>
        <a:srgbClr val="6794c6"/>
      </a:accent6>
      <a:hlink>
        <a:srgbClr val="3780ba"/>
      </a:hlink>
      <a:folHlink>
        <a:srgbClr val="3780b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</TotalTime>
  <Application>LibreOffice/7.3.7.2$Linux_X86_64 LibreOffice_project/30$Build-2</Application>
  <AppVersion>15.0000</AppVersion>
  <Words>1110</Words>
  <Paragraphs>339</Paragraphs>
  <Company>T-Labs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2019-01-23T13:34:58Z</dcterms:created>
  <dc:creator>schiesl.lori</dc:creator>
  <dc:description/>
  <dc:language>de-DE</dc:language>
  <cp:lastModifiedBy>Ingmar Poese</cp:lastModifiedBy>
  <dcterms:modified xsi:type="dcterms:W3CDTF">2023-03-26T15:38:43Z</dcterms:modified>
  <cp:revision>341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MMClips">
    <vt:i4>0</vt:i4>
  </property>
  <property fmtid="{D5CDD505-2E9C-101B-9397-08002B2CF9AE}" pid="6" name="Notes">
    <vt:i4>8</vt:i4>
  </property>
  <property fmtid="{D5CDD505-2E9C-101B-9397-08002B2CF9AE}" pid="7" name="PresentationFormat">
    <vt:lpwstr>Breitbild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24</vt:i4>
  </property>
</Properties>
</file>